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38" r:id="rId2"/>
    <p:sldId id="306" r:id="rId3"/>
    <p:sldId id="347" r:id="rId4"/>
    <p:sldId id="367" r:id="rId5"/>
    <p:sldId id="366" r:id="rId6"/>
    <p:sldId id="422" r:id="rId7"/>
    <p:sldId id="420" r:id="rId8"/>
    <p:sldId id="423" r:id="rId9"/>
    <p:sldId id="424" r:id="rId10"/>
    <p:sldId id="421" r:id="rId11"/>
    <p:sldId id="419" r:id="rId12"/>
    <p:sldId id="368" r:id="rId13"/>
    <p:sldId id="351" r:id="rId14"/>
    <p:sldId id="427" r:id="rId15"/>
    <p:sldId id="428" r:id="rId16"/>
    <p:sldId id="434" r:id="rId17"/>
    <p:sldId id="435" r:id="rId18"/>
    <p:sldId id="379" r:id="rId19"/>
    <p:sldId id="432" r:id="rId20"/>
    <p:sldId id="433" r:id="rId21"/>
    <p:sldId id="425" r:id="rId22"/>
    <p:sldId id="426" r:id="rId23"/>
    <p:sldId id="389" r:id="rId24"/>
    <p:sldId id="437" r:id="rId25"/>
    <p:sldId id="436" r:id="rId26"/>
    <p:sldId id="346" r:id="rId27"/>
    <p:sldId id="396" r:id="rId28"/>
    <p:sldId id="397" r:id="rId29"/>
    <p:sldId id="352" r:id="rId30"/>
    <p:sldId id="398" r:id="rId31"/>
    <p:sldId id="399" r:id="rId32"/>
    <p:sldId id="401" r:id="rId33"/>
    <p:sldId id="400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341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用户" initials="MO用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39"/>
    <a:srgbClr val="FFFFFF"/>
    <a:srgbClr val="FFC000"/>
    <a:srgbClr val="001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/>
    <p:restoredTop sz="86344"/>
  </p:normalViewPr>
  <p:slideViewPr>
    <p:cSldViewPr snapToGrid="0" snapToObjects="1">
      <p:cViewPr varScale="1">
        <p:scale>
          <a:sx n="89" d="100"/>
          <a:sy n="89" d="100"/>
        </p:scale>
        <p:origin x="168" y="744"/>
      </p:cViewPr>
      <p:guideLst/>
    </p:cSldViewPr>
  </p:slideViewPr>
  <p:outlineViewPr>
    <p:cViewPr>
      <p:scale>
        <a:sx n="40" d="100"/>
        <a:sy n="4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BCF46-85B7-DA4E-91DF-F5027B96208E}" type="datetimeFigureOut">
              <a:rPr kumimoji="1" lang="zh-CN" altLang="en-US" smtClean="0"/>
              <a:t>2019/7/6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5F518-64D9-C44A-85FB-0EB8DA1D0D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678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0033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4610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910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85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7665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0250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5314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394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173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473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5885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2627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5954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0791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6816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992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F518-64D9-C44A-85FB-0EB8DA1D0DA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547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07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>
            <a:extLst>
              <a:ext uri="{FF2B5EF4-FFF2-40B4-BE49-F238E27FC236}">
                <a16:creationId xmlns:a16="http://schemas.microsoft.com/office/drawing/2014/main" id="{946FBE7C-6ED2-4666-B508-EF26C89F9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id="{C86190CA-6CDD-4E88-9D28-82020E7E0E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432000"/>
            <a:ext cx="929161" cy="1080000"/>
          </a:xfrm>
          <a:prstGeom prst="rect">
            <a:avLst/>
          </a:prstGeom>
        </p:spPr>
      </p:pic>
      <p:pic>
        <p:nvPicPr>
          <p:cNvPr id="175" name="图片 174">
            <a:extLst>
              <a:ext uri="{FF2B5EF4-FFF2-40B4-BE49-F238E27FC236}">
                <a16:creationId xmlns:a16="http://schemas.microsoft.com/office/drawing/2014/main" id="{62A44EFE-1B78-4979-AA72-4D8EB1A750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556" y="432001"/>
            <a:ext cx="2223443" cy="5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A865FDE1-174F-41BB-A01D-489A9041BC90}"/>
              </a:ext>
            </a:extLst>
          </p:cNvPr>
          <p:cNvSpPr txBox="1">
            <a:spLocks/>
          </p:cNvSpPr>
          <p:nvPr/>
        </p:nvSpPr>
        <p:spPr>
          <a:xfrm>
            <a:off x="2602072" y="2374803"/>
            <a:ext cx="7187879" cy="97744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buNone/>
            </a:pPr>
            <a:r>
              <a:rPr lang="zh-CN" altLang="en-US" sz="48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得到大学北京</a:t>
            </a:r>
            <a:r>
              <a:rPr lang="en-US" altLang="zh-CN" sz="48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48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en-US" altLang="zh-CN" sz="48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48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en-US" altLang="zh-CN" sz="48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775998" y="3734064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B67EB6CA-E4F0-8B4B-807C-A55341A245CF}"/>
              </a:ext>
            </a:extLst>
          </p:cNvPr>
          <p:cNvSpPr/>
          <p:nvPr/>
        </p:nvSpPr>
        <p:spPr>
          <a:xfrm>
            <a:off x="4543489" y="4115879"/>
            <a:ext cx="3105017" cy="47250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7.7</a:t>
            </a:r>
            <a:r>
              <a:rPr lang="zh-CN" altLang="en-US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 训练日</a:t>
            </a:r>
            <a:r>
              <a:rPr lang="en-US" altLang="zh-CN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+</a:t>
            </a:r>
            <a:r>
              <a:rPr lang="zh-CN" altLang="en-US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破冰日</a:t>
            </a:r>
          </a:p>
        </p:txBody>
      </p:sp>
    </p:spTree>
    <p:extLst>
      <p:ext uri="{BB962C8B-B14F-4D97-AF65-F5344CB8AC3E}">
        <p14:creationId xmlns:p14="http://schemas.microsoft.com/office/powerpoint/2010/main" val="28443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1224932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1" b="42863"/>
          <a:stretch/>
        </p:blipFill>
        <p:spPr>
          <a:xfrm>
            <a:off x="1913159" y="2433165"/>
            <a:ext cx="4199774" cy="34822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b="24276"/>
          <a:stretch/>
        </p:blipFill>
        <p:spPr>
          <a:xfrm>
            <a:off x="6353386" y="2433165"/>
            <a:ext cx="4199774" cy="11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6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F3E52E3C-0CB5-4229-9899-ED298E768AE8}"/>
              </a:ext>
            </a:extLst>
          </p:cNvPr>
          <p:cNvSpPr/>
          <p:nvPr/>
        </p:nvSpPr>
        <p:spPr>
          <a:xfrm>
            <a:off x="3559940" y="292643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三种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体例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6552775" y="292643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四种技巧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72" y="1224932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1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F3E52E3C-0CB5-4229-9899-ED298E768AE8}"/>
              </a:ext>
            </a:extLst>
          </p:cNvPr>
          <p:cNvSpPr/>
          <p:nvPr/>
        </p:nvSpPr>
        <p:spPr>
          <a:xfrm>
            <a:off x="2265607" y="2929044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议论文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5085220" y="292643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说明文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90543" y="1224932"/>
            <a:ext cx="2410916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三种体例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7904832" y="292643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记叙文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62496" y="434465"/>
            <a:ext cx="2467022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议论文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2528710" y="1845179"/>
            <a:ext cx="7360357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什么是</a:t>
            </a:r>
            <a:r>
              <a:rPr lang="zh-CN" altLang="zh-CN" dirty="0">
                <a:solidFill>
                  <a:schemeClr val="bg1"/>
                </a:solidFill>
              </a:rPr>
              <a:t>议论文？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1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</a:rPr>
              <a:t>就是学完了这一次的线上课程，你的学习感悟是什么</a:t>
            </a:r>
            <a:r>
              <a:rPr lang="zh-CN" altLang="en-US" sz="2000" dirty="0">
                <a:solidFill>
                  <a:schemeClr val="bg1"/>
                </a:solidFill>
              </a:rPr>
              <a:t>？</a:t>
            </a:r>
            <a:r>
              <a:rPr lang="zh-CN" altLang="zh-CN" sz="2000" dirty="0">
                <a:solidFill>
                  <a:schemeClr val="bg1"/>
                </a:solidFill>
              </a:rPr>
              <a:t>你对此发表什么样的评价</a:t>
            </a:r>
            <a:r>
              <a:rPr lang="zh-CN" altLang="en-US" sz="2000" dirty="0">
                <a:solidFill>
                  <a:schemeClr val="bg1"/>
                </a:solidFill>
              </a:rPr>
              <a:t>？</a:t>
            </a:r>
            <a:endParaRPr lang="en-US" altLang="zh-CN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</a:rPr>
              <a:t>你的感悟、评价</a:t>
            </a:r>
            <a:r>
              <a:rPr lang="zh-CN" altLang="en-US" sz="2000" dirty="0">
                <a:solidFill>
                  <a:schemeClr val="bg1"/>
                </a:solidFill>
              </a:rPr>
              <a:t>或</a:t>
            </a:r>
            <a:r>
              <a:rPr lang="zh-CN" altLang="zh-CN" sz="2000" dirty="0">
                <a:solidFill>
                  <a:schemeClr val="bg1"/>
                </a:solidFill>
              </a:rPr>
              <a:t>补充，核心的价值是帮助同学们提升对这个人格特质的理解</a:t>
            </a:r>
            <a:r>
              <a:rPr lang="zh-CN" altLang="en-US" sz="2000" dirty="0">
                <a:solidFill>
                  <a:schemeClr val="bg1"/>
                </a:solidFill>
              </a:rPr>
              <a:t>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6248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b="63343"/>
          <a:stretch/>
        </p:blipFill>
        <p:spPr>
          <a:xfrm>
            <a:off x="1649110" y="1762776"/>
            <a:ext cx="4320000" cy="43895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7" b="52837"/>
          <a:stretch/>
        </p:blipFill>
        <p:spPr>
          <a:xfrm>
            <a:off x="6233160" y="1762776"/>
            <a:ext cx="4320000" cy="17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828" r="-503" b="12880"/>
          <a:stretch/>
        </p:blipFill>
        <p:spPr>
          <a:xfrm>
            <a:off x="6231467" y="1762776"/>
            <a:ext cx="4321693" cy="31648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4" b="33457"/>
          <a:stretch/>
        </p:blipFill>
        <p:spPr>
          <a:xfrm>
            <a:off x="1642535" y="1762776"/>
            <a:ext cx="4298400" cy="29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0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72111"/>
          <a:stretch/>
        </p:blipFill>
        <p:spPr>
          <a:xfrm>
            <a:off x="1649110" y="1762776"/>
            <a:ext cx="4320000" cy="4130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8" b="50986"/>
          <a:stretch/>
        </p:blipFill>
        <p:spPr>
          <a:xfrm>
            <a:off x="6233160" y="1762776"/>
            <a:ext cx="4320000" cy="43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0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48713" r="-320" b="28760"/>
          <a:stretch/>
        </p:blipFill>
        <p:spPr>
          <a:xfrm>
            <a:off x="1625600" y="1762776"/>
            <a:ext cx="4351867" cy="46549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5" b="6539"/>
          <a:stretch/>
        </p:blipFill>
        <p:spPr>
          <a:xfrm>
            <a:off x="6233160" y="1762776"/>
            <a:ext cx="4320000" cy="43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7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62498" y="434465"/>
            <a:ext cx="2467021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说明文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2528710" y="1845179"/>
            <a:ext cx="7360357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什么是说明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文？</a:t>
            </a:r>
            <a:endParaRPr lang="en-US" altLang="zh-CN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0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就是结合线上课程的某一个点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或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知识点，补充一个完整的案例。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核心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的价值就是帮助得到大学丰富和完善了这个人格特质的案例库。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7537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" r="331" b="70247"/>
          <a:stretch/>
        </p:blipFill>
        <p:spPr>
          <a:xfrm>
            <a:off x="1913160" y="1779711"/>
            <a:ext cx="3993319" cy="48920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6" b="46639"/>
          <a:stretch/>
        </p:blipFill>
        <p:spPr>
          <a:xfrm>
            <a:off x="6233160" y="1779711"/>
            <a:ext cx="3998249" cy="48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3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A865FDE1-174F-41BB-A01D-489A9041BC90}"/>
              </a:ext>
            </a:extLst>
          </p:cNvPr>
          <p:cNvSpPr txBox="1">
            <a:spLocks/>
          </p:cNvSpPr>
          <p:nvPr/>
        </p:nvSpPr>
        <p:spPr>
          <a:xfrm>
            <a:off x="2558005" y="2613567"/>
            <a:ext cx="7187879" cy="6647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800" b="1" spc="30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如何写好一</a:t>
            </a:r>
            <a:r>
              <a:rPr lang="zh-CN" altLang="en-US" sz="48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份精彩的作业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776000" y="360821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B67EB6CA-E4F0-8B4B-807C-A55341A245CF}"/>
              </a:ext>
            </a:extLst>
          </p:cNvPr>
          <p:cNvSpPr/>
          <p:nvPr/>
        </p:nvSpPr>
        <p:spPr>
          <a:xfrm>
            <a:off x="4654904" y="3855000"/>
            <a:ext cx="2882199" cy="47250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得到大学  </a:t>
            </a:r>
            <a:r>
              <a:rPr lang="en-US" altLang="zh-CN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期</a:t>
            </a:r>
            <a:r>
              <a:rPr lang="en-US" altLang="zh-CN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2800" kern="0" spc="100" dirty="0">
                <a:solidFill>
                  <a:prstClr val="white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班</a:t>
            </a:r>
          </a:p>
        </p:txBody>
      </p:sp>
    </p:spTree>
    <p:extLst>
      <p:ext uri="{BB962C8B-B14F-4D97-AF65-F5344CB8AC3E}">
        <p14:creationId xmlns:p14="http://schemas.microsoft.com/office/powerpoint/2010/main" val="2446593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6" r="331" b="24489"/>
          <a:stretch/>
        </p:blipFill>
        <p:spPr>
          <a:xfrm>
            <a:off x="1913160" y="1779711"/>
            <a:ext cx="3993319" cy="46041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0" b="4751"/>
          <a:stretch/>
        </p:blipFill>
        <p:spPr>
          <a:xfrm>
            <a:off x="6233160" y="1776710"/>
            <a:ext cx="3998249" cy="43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6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b="63293"/>
          <a:stretch/>
        </p:blipFill>
        <p:spPr>
          <a:xfrm>
            <a:off x="1913160" y="1762775"/>
            <a:ext cx="4081240" cy="4790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5" b="42951"/>
          <a:stretch/>
        </p:blipFill>
        <p:spPr>
          <a:xfrm>
            <a:off x="6233160" y="1762776"/>
            <a:ext cx="4081240" cy="33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8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4" b="17598"/>
          <a:stretch/>
        </p:blipFill>
        <p:spPr>
          <a:xfrm>
            <a:off x="1913160" y="1762776"/>
            <a:ext cx="4081240" cy="42146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0" b="10331"/>
          <a:stretch/>
        </p:blipFill>
        <p:spPr>
          <a:xfrm>
            <a:off x="6233160" y="1762776"/>
            <a:ext cx="4081240" cy="11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8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62499" y="434465"/>
            <a:ext cx="2467021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记叙文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2528710" y="1845179"/>
            <a:ext cx="7360357" cy="325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什么是记叙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文？</a:t>
            </a:r>
            <a:endParaRPr lang="en-US" altLang="zh-CN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0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可以将其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总结为「我的行动计划」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就是学完课程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做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作业时，能不能针对学习所得，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规划出自己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接下来的行动计划。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核心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的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价值就是让你能够知行合一，落实为具体的行动。 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5899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 b="61381"/>
          <a:stretch/>
        </p:blipFill>
        <p:spPr>
          <a:xfrm>
            <a:off x="1649110" y="1762776"/>
            <a:ext cx="4320000" cy="45140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7" b="43199"/>
          <a:stretch/>
        </p:blipFill>
        <p:spPr>
          <a:xfrm>
            <a:off x="6233160" y="1762777"/>
            <a:ext cx="4320000" cy="26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57757" r="384" b="24968"/>
          <a:stretch/>
        </p:blipFill>
        <p:spPr>
          <a:xfrm>
            <a:off x="1642819" y="1762776"/>
            <a:ext cx="4308530" cy="27277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8" b="6799"/>
          <a:stretch/>
        </p:blipFill>
        <p:spPr>
          <a:xfrm>
            <a:off x="6233160" y="1762776"/>
            <a:ext cx="4320000" cy="27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F3E52E3C-0CB5-4229-9899-ED298E768AE8}"/>
              </a:ext>
            </a:extLst>
          </p:cNvPr>
          <p:cNvSpPr/>
          <p:nvPr/>
        </p:nvSpPr>
        <p:spPr>
          <a:xfrm>
            <a:off x="1426340" y="2999822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行动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3831346" y="2999822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目标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F41B765-0DAF-4B83-BD2A-1B88D07828DE}"/>
              </a:ext>
            </a:extLst>
          </p:cNvPr>
          <p:cNvSpPr/>
          <p:nvPr/>
        </p:nvSpPr>
        <p:spPr>
          <a:xfrm>
            <a:off x="6233160" y="2999822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责任人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1876901" y="1224932"/>
            <a:ext cx="8438207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写好记叙文作业的四个关键要素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5F41B765-0DAF-4B83-BD2A-1B88D07828DE}"/>
              </a:ext>
            </a:extLst>
          </p:cNvPr>
          <p:cNvSpPr/>
          <p:nvPr/>
        </p:nvSpPr>
        <p:spPr>
          <a:xfrm>
            <a:off x="8634974" y="2999822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周期</a:t>
            </a:r>
            <a:endParaRPr lang="en-US" altLang="zh-CN" sz="32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83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99B6BCF-E511-4C72-949E-B371A1A68D64}"/>
              </a:ext>
            </a:extLst>
          </p:cNvPr>
          <p:cNvSpPr/>
          <p:nvPr/>
        </p:nvSpPr>
        <p:spPr>
          <a:xfrm>
            <a:off x="4178421" y="2657255"/>
            <a:ext cx="3877985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议论文：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帮助同学</a:t>
            </a:r>
          </a:p>
          <a:p>
            <a:pPr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说明文：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帮助得到</a:t>
            </a: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记叙文：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帮助自己</a:t>
            </a: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447313" y="1136744"/>
            <a:ext cx="3297377" cy="74789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r>
              <a:rPr lang="zh-CN" altLang="en-US" sz="5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三种体例</a:t>
            </a:r>
            <a:endParaRPr lang="zh-CN" altLang="en-US" sz="36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403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99B6BCF-E511-4C72-949E-B371A1A68D64}"/>
              </a:ext>
            </a:extLst>
          </p:cNvPr>
          <p:cNvSpPr/>
          <p:nvPr/>
        </p:nvSpPr>
        <p:spPr>
          <a:xfrm>
            <a:off x="4213142" y="2657255"/>
            <a:ext cx="3877985" cy="324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第一条：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增量信息</a:t>
            </a:r>
            <a:endParaRPr lang="en-US" altLang="zh-CN" sz="28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第二条：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简单直接</a:t>
            </a: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第三条：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小切口</a:t>
            </a:r>
            <a:endParaRPr lang="en-US" altLang="zh-CN" sz="28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第四条：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口语化</a:t>
            </a:r>
            <a:endParaRPr lang="en-US" altLang="zh-CN" sz="28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447315" y="1136744"/>
            <a:ext cx="3297378" cy="74789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r>
              <a:rPr lang="zh-CN" altLang="en-US" sz="5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四条技巧</a:t>
            </a:r>
            <a:endParaRPr lang="zh-CN" altLang="en-US" sz="36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695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561128" y="434465"/>
            <a:ext cx="3069751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增量信息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2528710" y="1845179"/>
            <a:ext cx="7360357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作业中，每一段都要有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关键信息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」。</a:t>
            </a:r>
            <a:br>
              <a:rPr lang="en-US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什么叫关键信息？</a:t>
            </a:r>
            <a:endParaRPr lang="en-US" altLang="zh-CN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zh-CN" sz="1000" dirty="0"/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最典型的就是最好有一些数据或者事实，或者一些精句，让人一眼就看出来，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就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感觉收获很大。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比如罗胖每天坚持的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60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秒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300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多字当中一定有信息量，坚决不能是一篇看起来没有信息，通篇读完也没有收获的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文章。否则，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这种作业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就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是无效的。 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041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90542" y="1205993"/>
            <a:ext cx="2410916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确定边界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164205" y="2452104"/>
            <a:ext cx="5863590" cy="392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等线 Light" charset="-122"/>
              <a:buAutoNum type="arabicPeriod"/>
              <a:defRPr/>
            </a:pP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这是得到大学线上课程作业</a:t>
            </a:r>
            <a:endParaRPr lang="en-US" altLang="zh-CN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针对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48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种人格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模型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不是老板给你布置的作业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也不是你的读书笔记、听课笔记</a:t>
            </a:r>
            <a:b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等线 Light" charset="-122"/>
              <a:buAutoNum type="arabicPeriod"/>
              <a:defRPr/>
            </a:pP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字数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是限定</a:t>
            </a:r>
            <a:r>
              <a:rPr lang="en-US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500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字以内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不是论文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也不是一些传播的文章</a:t>
            </a: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068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0D7116C-5147-43B1-9CB6-BD6EE13753DB}"/>
              </a:ext>
            </a:extLst>
          </p:cNvPr>
          <p:cNvSpPr/>
          <p:nvPr/>
        </p:nvSpPr>
        <p:spPr>
          <a:xfrm>
            <a:off x="1388533" y="3439532"/>
            <a:ext cx="10355791" cy="818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增长黑客思维模型</a:t>
            </a:r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中的</a:t>
            </a:r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</a:t>
            </a:r>
            <a:endParaRPr lang="en-US" altLang="zh-CN" sz="40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D9D56-8482-48B4-BCE1-E6411AD69633}"/>
              </a:ext>
            </a:extLst>
          </p:cNvPr>
          <p:cNvSpPr txBox="1"/>
          <p:nvPr/>
        </p:nvSpPr>
        <p:spPr>
          <a:xfrm>
            <a:off x="1679371" y="2649027"/>
            <a:ext cx="31861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spcAft>
                <a:spcPts val="600"/>
              </a:spcAft>
              <a:defRPr kumimoji="1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b="1" dirty="0"/>
              <a:t>王霞华</a:t>
            </a:r>
            <a:r>
              <a:rPr lang="zh-CN" altLang="en-US" b="1" dirty="0"/>
              <a:t> </a:t>
            </a:r>
            <a:r>
              <a:rPr lang="en-US" altLang="zh-CN" b="1" dirty="0"/>
              <a:t>-</a:t>
            </a:r>
            <a:r>
              <a:rPr lang="zh-CN" altLang="en-US" b="1" dirty="0"/>
              <a:t> </a:t>
            </a:r>
            <a:r>
              <a:rPr lang="zh-CN" altLang="en-US" sz="2000" dirty="0"/>
              <a:t>上海</a:t>
            </a:r>
            <a:r>
              <a:rPr lang="zh-CN" altLang="zh-CN" sz="2000" dirty="0"/>
              <a:t> 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6">
            <a:extLst>
              <a:ext uri="{FF2B5EF4-FFF2-40B4-BE49-F238E27FC236}">
                <a16:creationId xmlns:a16="http://schemas.microsoft.com/office/drawing/2014/main" id="{F5280D65-9CB1-43FD-9FCA-F0C99AA16AB5}"/>
              </a:ext>
            </a:extLst>
          </p:cNvPr>
          <p:cNvCxnSpPr>
            <a:cxnSpLocks/>
          </p:cNvCxnSpPr>
          <p:nvPr/>
        </p:nvCxnSpPr>
        <p:spPr>
          <a:xfrm>
            <a:off x="1607183" y="3325415"/>
            <a:ext cx="71317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679371" y="4097710"/>
            <a:ext cx="6664529" cy="62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增加了对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出租车司机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的信息量 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245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058974" y="557394"/>
            <a:ext cx="86810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在和司机聊天中发现，这当下的司机的话其实是分三类的。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  <a:endParaRPr lang="zh-CN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第一类叫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传统型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，我拒绝使用新科技，这一类通常司机没有什么经济压力，做到自己指标好，不欢迎新技术，只是路面来扫大街去拉伙，比较佛系。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  <a:endParaRPr lang="zh-CN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那第二类司机叫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见风使舵型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，他就使用各种平台打车软件，平台抢流量时，最多看到过三个手机一起并列在方向盘面前，哪个补贴好就用哪个，补贴结束之后，固定一个平台。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  <a:endParaRPr lang="zh-CN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第三类是什么？叫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技术型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，他潜心研究，选择花钱去给自己的手机做一个抢单软件，为了能够抢到打车平台发出的长距离订单。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问下来，发现这三类司机总体收入差距不大。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433949" y="478180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10528455" y="5258568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6180881" y="6181328"/>
            <a:ext cx="3934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王霞华增加了对「出租车司机」</a:t>
            </a:r>
            <a:r>
              <a:rPr lang="zh-CN" altLang="en-US" sz="160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的信息量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7476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0D7116C-5147-43B1-9CB6-BD6EE13753DB}"/>
              </a:ext>
            </a:extLst>
          </p:cNvPr>
          <p:cNvSpPr/>
          <p:nvPr/>
        </p:nvSpPr>
        <p:spPr>
          <a:xfrm>
            <a:off x="1679371" y="3439532"/>
            <a:ext cx="10064953" cy="818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000" b="1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怎样打造个人魅力</a:t>
            </a:r>
            <a:endParaRPr lang="en-US" altLang="zh-CN" sz="40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D9D56-8482-48B4-BCE1-E6411AD69633}"/>
              </a:ext>
            </a:extLst>
          </p:cNvPr>
          <p:cNvSpPr txBox="1"/>
          <p:nvPr/>
        </p:nvSpPr>
        <p:spPr>
          <a:xfrm>
            <a:off x="1679371" y="2649027"/>
            <a:ext cx="31861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spcAft>
                <a:spcPts val="600"/>
              </a:spcAft>
              <a:defRPr kumimoji="1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1" dirty="0"/>
              <a:t>负面案例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6">
            <a:extLst>
              <a:ext uri="{FF2B5EF4-FFF2-40B4-BE49-F238E27FC236}">
                <a16:creationId xmlns:a16="http://schemas.microsoft.com/office/drawing/2014/main" id="{F5280D65-9CB1-43FD-9FCA-F0C99AA16AB5}"/>
              </a:ext>
            </a:extLst>
          </p:cNvPr>
          <p:cNvCxnSpPr>
            <a:cxnSpLocks/>
          </p:cNvCxnSpPr>
          <p:nvPr/>
        </p:nvCxnSpPr>
        <p:spPr>
          <a:xfrm>
            <a:off x="1607183" y="3325415"/>
            <a:ext cx="71317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679371" y="4097710"/>
            <a:ext cx="6664529" cy="62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没有增了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信息 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7332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486286" y="2132939"/>
            <a:ext cx="7059003" cy="2352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怎样打造独特的个人魅力，我个人认为没有捷径，只有终身学习。经营好自己的优势，维护和不断更新自我的基础，让知识不断地迭代更新，在心态上保持上进，在学习中永远都不要错过任何机会，让内在的力量强大，学习表达、学习沟通、学习学习方法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770723" y="1949809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9635827" y="4210778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351392" y="5243779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9190299" y="5243779"/>
            <a:ext cx="1070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负面案例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6364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561131" y="434465"/>
            <a:ext cx="3069751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简单直接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F3E52E3C-0CB5-4229-9899-ED298E768AE8}"/>
              </a:ext>
            </a:extLst>
          </p:cNvPr>
          <p:cNvSpPr/>
          <p:nvPr/>
        </p:nvSpPr>
        <p:spPr>
          <a:xfrm>
            <a:off x="1839696" y="188468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动词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5085220" y="188468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直给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8330744" y="188468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清单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1538549" y="4210744"/>
            <a:ext cx="268558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尽可能不用形容词和副词，少用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“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的、地、得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多用动词。 </a:t>
            </a:r>
          </a:p>
        </p:txBody>
      </p: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4672414" y="4210744"/>
            <a:ext cx="31214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不要设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戏，不要抒情，不要发感慨，不要用感叹号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所有的东西都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要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直给，直接告诉大家，直入</a:t>
            </a:r>
            <a:r>
              <a:rPr lang="zh-CN" altLang="zh-CN" sz="20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主题。</a:t>
            </a:r>
            <a:endParaRPr lang="zh-CN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8242190" y="4210744"/>
            <a:ext cx="248754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多换行，我们现在手机上写作业是可以换行的，多用关键词。 </a:t>
            </a:r>
          </a:p>
        </p:txBody>
      </p:sp>
    </p:spTree>
    <p:extLst>
      <p:ext uri="{BB962C8B-B14F-4D97-AF65-F5344CB8AC3E}">
        <p14:creationId xmlns:p14="http://schemas.microsoft.com/office/powerpoint/2010/main" val="1878308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0D7116C-5147-43B1-9CB6-BD6EE13753DB}"/>
              </a:ext>
            </a:extLst>
          </p:cNvPr>
          <p:cNvSpPr/>
          <p:nvPr/>
        </p:nvSpPr>
        <p:spPr>
          <a:xfrm>
            <a:off x="1679371" y="3439532"/>
            <a:ext cx="10064953" cy="818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关于「口头表达」的步骤清单</a:t>
            </a:r>
            <a:endParaRPr lang="en-US" altLang="zh-CN" sz="40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D9D56-8482-48B4-BCE1-E6411AD69633}"/>
              </a:ext>
            </a:extLst>
          </p:cNvPr>
          <p:cNvSpPr txBox="1"/>
          <p:nvPr/>
        </p:nvSpPr>
        <p:spPr>
          <a:xfrm>
            <a:off x="1679371" y="2649027"/>
            <a:ext cx="31861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spcAft>
                <a:spcPts val="600"/>
              </a:spcAft>
              <a:defRPr kumimoji="1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1" dirty="0"/>
              <a:t>孙璐璐 </a:t>
            </a:r>
            <a:r>
              <a:rPr lang="en-US" altLang="zh-CN" b="1" dirty="0"/>
              <a:t>-</a:t>
            </a:r>
            <a:r>
              <a:rPr lang="zh-CN" altLang="en-US" b="1" dirty="0"/>
              <a:t> </a:t>
            </a:r>
            <a:r>
              <a:rPr lang="zh-CN" altLang="en-US" sz="2000" dirty="0"/>
              <a:t>深圳</a:t>
            </a:r>
            <a:r>
              <a:rPr lang="zh-CN" altLang="zh-CN" sz="2000" dirty="0"/>
              <a:t> 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6">
            <a:extLst>
              <a:ext uri="{FF2B5EF4-FFF2-40B4-BE49-F238E27FC236}">
                <a16:creationId xmlns:a16="http://schemas.microsoft.com/office/drawing/2014/main" id="{F5280D65-9CB1-43FD-9FCA-F0C99AA16AB5}"/>
              </a:ext>
            </a:extLst>
          </p:cNvPr>
          <p:cNvCxnSpPr>
            <a:cxnSpLocks/>
          </p:cNvCxnSpPr>
          <p:nvPr/>
        </p:nvCxnSpPr>
        <p:spPr>
          <a:xfrm>
            <a:off x="1607183" y="3325415"/>
            <a:ext cx="69349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802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3143796" y="1054762"/>
            <a:ext cx="590440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关于口头表达，通常一个超过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10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分钟左右的新主题、新内容的演讲，我一般会有以下几个步骤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……</a:t>
            </a:r>
            <a:b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b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第一，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拉框架，画思维导图；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第二，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第二，碎片时间打腹稿，腹稿自言自语；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第三，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已经可以说得很顺的时候，写逐字稿；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第四，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熟读改成口语化；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第五，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背诵；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第六，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找朋友陪练；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第七，</a:t>
            </a:r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	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现场彩排。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2437746" y="929593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9129229" y="5053885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6620719" y="6181328"/>
            <a:ext cx="3494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孙璐璐关于「口头表达</a:t>
            </a:r>
            <a:r>
              <a:rPr lang="zh-CN" altLang="en-US" sz="160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」的步骤清单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898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0D7116C-5147-43B1-9CB6-BD6EE13753DB}"/>
              </a:ext>
            </a:extLst>
          </p:cNvPr>
          <p:cNvSpPr/>
          <p:nvPr/>
        </p:nvSpPr>
        <p:spPr>
          <a:xfrm>
            <a:off x="1679371" y="3439532"/>
            <a:ext cx="10064953" cy="818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关于「商业的断舍离」的作业内容</a:t>
            </a:r>
            <a:endParaRPr lang="en-US" altLang="zh-CN" sz="40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D9D56-8482-48B4-BCE1-E6411AD69633}"/>
              </a:ext>
            </a:extLst>
          </p:cNvPr>
          <p:cNvSpPr txBox="1"/>
          <p:nvPr/>
        </p:nvSpPr>
        <p:spPr>
          <a:xfrm>
            <a:off x="1679371" y="2649027"/>
            <a:ext cx="31861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spcAft>
                <a:spcPts val="600"/>
              </a:spcAft>
              <a:defRPr kumimoji="1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b="1" dirty="0"/>
              <a:t>金义章</a:t>
            </a:r>
            <a:r>
              <a:rPr lang="zh-CN" altLang="en-US" b="1" dirty="0"/>
              <a:t> </a:t>
            </a:r>
            <a:r>
              <a:rPr lang="en-US" altLang="zh-CN" b="1" dirty="0"/>
              <a:t>-</a:t>
            </a:r>
            <a:r>
              <a:rPr lang="zh-CN" altLang="en-US" b="1" dirty="0"/>
              <a:t> </a:t>
            </a:r>
            <a:r>
              <a:rPr lang="zh-CN" altLang="en-US" sz="2000" dirty="0"/>
              <a:t>上海</a:t>
            </a:r>
            <a:r>
              <a:rPr lang="zh-CN" altLang="zh-CN" sz="2000" dirty="0"/>
              <a:t> 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6">
            <a:extLst>
              <a:ext uri="{FF2B5EF4-FFF2-40B4-BE49-F238E27FC236}">
                <a16:creationId xmlns:a16="http://schemas.microsoft.com/office/drawing/2014/main" id="{F5280D65-9CB1-43FD-9FCA-F0C99AA16AB5}"/>
              </a:ext>
            </a:extLst>
          </p:cNvPr>
          <p:cNvCxnSpPr>
            <a:cxnSpLocks/>
          </p:cNvCxnSpPr>
          <p:nvPr/>
        </p:nvCxnSpPr>
        <p:spPr>
          <a:xfrm>
            <a:off x="1607183" y="3325415"/>
            <a:ext cx="78840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117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159955" y="694650"/>
            <a:ext cx="82456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幼儿园其实现在从原来的保育功能，已经变成了有复合型需求的场所，然后家长对额外的兴趣班其实有很多的反感，当然也有很多市场鱼目混杂的原因，没有可选择性。</a:t>
            </a:r>
          </a:p>
          <a:p>
            <a:pPr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我们怎么做的呢？ 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</a:p>
          <a:p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首先，我们定了几个原则，比如不收取任何额外费用，可以复制，必须和园区的主题相关，无关联性，要代表美式文化，这是原则。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  <a:endParaRPr lang="zh-CN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因此在课程的选择上面，我们放弃了包含以下因素的课程。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我们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放弃了四个课程，比如说专业度过高，老师无法现场授课，还有对场地要求过高或营业成本过高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的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  <a:p>
            <a:pPr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我们最后制定的课外体系为一二三，形体课、戏剧课和棒球课。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最后，由我们老师授课的是木工课、艺术课和厨艺课。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433949" y="478180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10205500" y="5316610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6423949" y="6181328"/>
            <a:ext cx="3691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金义章关于「商业断舍离」</a:t>
            </a:r>
            <a:r>
              <a:rPr lang="zh-CN" altLang="en-US" sz="160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的总结罗列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235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62495" y="434465"/>
            <a:ext cx="2467021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小切口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2528710" y="1845179"/>
            <a:ext cx="7360357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什么叫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小切口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？</a:t>
            </a:r>
            <a:endParaRPr lang="en-US" altLang="zh-CN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zh-CN" sz="1000" dirty="0"/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就是找到线上所学内容当中一个点，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用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一个小切口来做演绎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。总结说就是「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宁可讲一个东西讲透，也不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要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贪全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贪全的话，每一个都是蜻蜓点水，其实对大家的价值感不高，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所以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一定要着小切口。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70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90542" y="1205993"/>
            <a:ext cx="2410916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确定边界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164205" y="2452104"/>
            <a:ext cx="5863590" cy="299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3. 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作业的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受众是全体同学和班主任</a:t>
            </a:r>
          </a:p>
          <a:p>
            <a:pPr lvl="1"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不公开发表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不发朋友圈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buNone/>
            </a:pPr>
            <a:br>
              <a:rPr lang="en-US" altLang="zh-CN" sz="54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endParaRPr lang="en-US" altLang="zh-CN" sz="24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240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0D7116C-5147-43B1-9CB6-BD6EE13753DB}"/>
              </a:ext>
            </a:extLst>
          </p:cNvPr>
          <p:cNvSpPr/>
          <p:nvPr/>
        </p:nvSpPr>
        <p:spPr>
          <a:xfrm>
            <a:off x="1388533" y="3439532"/>
            <a:ext cx="10355791" cy="818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面试官思维模型</a:t>
            </a:r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中的</a:t>
            </a:r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</a:t>
            </a:r>
            <a:endParaRPr lang="en-US" altLang="zh-CN" sz="40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D9D56-8482-48B4-BCE1-E6411AD69633}"/>
              </a:ext>
            </a:extLst>
          </p:cNvPr>
          <p:cNvSpPr txBox="1"/>
          <p:nvPr/>
        </p:nvSpPr>
        <p:spPr>
          <a:xfrm>
            <a:off x="1679371" y="2649027"/>
            <a:ext cx="31861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spcAft>
                <a:spcPts val="600"/>
              </a:spcAft>
              <a:defRPr kumimoji="1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1" dirty="0"/>
              <a:t>安</a:t>
            </a:r>
            <a:r>
              <a:rPr lang="zh-CN" altLang="zh-CN" b="1" dirty="0"/>
              <a:t>屹</a:t>
            </a:r>
            <a:r>
              <a:rPr lang="zh-CN" altLang="en-US" b="1" dirty="0"/>
              <a:t> </a:t>
            </a:r>
            <a:r>
              <a:rPr lang="en-US" altLang="zh-CN" b="1" dirty="0"/>
              <a:t>-</a:t>
            </a:r>
            <a:r>
              <a:rPr lang="zh-CN" altLang="en-US" b="1" dirty="0"/>
              <a:t> </a:t>
            </a:r>
            <a:r>
              <a:rPr lang="zh-CN" altLang="en-US" sz="2000" dirty="0"/>
              <a:t>深圳</a:t>
            </a:r>
            <a:r>
              <a:rPr lang="zh-CN" altLang="zh-CN" sz="2000" dirty="0"/>
              <a:t> 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6">
            <a:extLst>
              <a:ext uri="{FF2B5EF4-FFF2-40B4-BE49-F238E27FC236}">
                <a16:creationId xmlns:a16="http://schemas.microsoft.com/office/drawing/2014/main" id="{F5280D65-9CB1-43FD-9FCA-F0C99AA16AB5}"/>
              </a:ext>
            </a:extLst>
          </p:cNvPr>
          <p:cNvCxnSpPr>
            <a:cxnSpLocks/>
          </p:cNvCxnSpPr>
          <p:nvPr/>
        </p:nvCxnSpPr>
        <p:spPr>
          <a:xfrm>
            <a:off x="1607183" y="3325415"/>
            <a:ext cx="65992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679371" y="4097710"/>
            <a:ext cx="6664529" cy="62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针对「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面试中常用的万能问题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」进行补充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10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058974" y="1632199"/>
            <a:ext cx="824568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第一个常用的问题：简单介绍一下你的经历。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从这个问题当中，我是了解一个人的逻辑思维能力、表达能力和面对陌生情况的应变能力。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 </a:t>
            </a:r>
            <a:endParaRPr lang="zh-CN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第二个常用问题：你离开上一家公司的原因是什么？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这个问题的很核心，就是从一个人跳槽和职业选择当中，可以看出他的一些价值观取向。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341351" y="1462028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10205500" y="4345726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6018835" y="6181328"/>
            <a:ext cx="4096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安屹关于「</a:t>
            </a:r>
            <a:r>
              <a:rPr lang="zh-CN" altLang="zh-CN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面试中常用的万能问题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」的补充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5439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154062" y="1659503"/>
            <a:ext cx="82456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第三个问题是什么呢？就是你在工作和生活当中，遇到印象最大的冲突是什么，怎么解决的？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有些人回答说没有经历过冲突，这种人大概率是在撒谎，因为他没有真正做事。如果回答有冲突的话，你去了解原因，看他怎么来处理，然后看他的原则性强不强，是不是有时间紧迫感，是不是有使命感，是不是有沟通技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352926" y="1466529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10260852" y="4328851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6018835" y="6181328"/>
            <a:ext cx="4096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安屹关于「</a:t>
            </a:r>
            <a:r>
              <a:rPr lang="zh-CN" altLang="zh-CN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面试中常用的万能问题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」的补充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1253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862496" y="434465"/>
            <a:ext cx="2467022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口语化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362219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2528710" y="1845179"/>
            <a:ext cx="7360357" cy="379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什么叫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口语化</a:t>
            </a:r>
            <a:r>
              <a:rPr lang="zh-CN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？</a:t>
            </a:r>
            <a:endParaRPr lang="en-US" altLang="zh-CN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zh-CN" sz="1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口语化特别关键的就是大家不能去抄百度百科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文言文或者标准的行业术语。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千万不能自创名词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尽量不要出现陌生词汇，一旦出现的话，一定要想办法把它转成白话。</a:t>
            </a: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口语化最简单的一句话评价就是要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说人话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5666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0D7116C-5147-43B1-9CB6-BD6EE13753DB}"/>
              </a:ext>
            </a:extLst>
          </p:cNvPr>
          <p:cNvSpPr/>
          <p:nvPr/>
        </p:nvSpPr>
        <p:spPr>
          <a:xfrm>
            <a:off x="1388963" y="3439532"/>
            <a:ext cx="10355362" cy="8181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「史学家思维模型」中的</a:t>
            </a:r>
            <a:r>
              <a:rPr lang="zh-CN" altLang="zh-CN" sz="4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作业</a:t>
            </a:r>
            <a:endParaRPr lang="en-US" altLang="zh-CN" sz="40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D9D56-8482-48B4-BCE1-E6411AD69633}"/>
              </a:ext>
            </a:extLst>
          </p:cNvPr>
          <p:cNvSpPr txBox="1"/>
          <p:nvPr/>
        </p:nvSpPr>
        <p:spPr>
          <a:xfrm>
            <a:off x="1679371" y="2649027"/>
            <a:ext cx="318613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spcAft>
                <a:spcPts val="600"/>
              </a:spcAft>
              <a:defRPr kumimoji="1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b="1" dirty="0"/>
              <a:t>陈振</a:t>
            </a:r>
            <a:r>
              <a:rPr lang="zh-CN" altLang="en-US" b="1" dirty="0"/>
              <a:t> </a:t>
            </a:r>
            <a:r>
              <a:rPr lang="en-US" altLang="zh-CN" b="1" dirty="0"/>
              <a:t>-</a:t>
            </a:r>
            <a:r>
              <a:rPr lang="zh-CN" altLang="en-US" b="1" dirty="0"/>
              <a:t> </a:t>
            </a:r>
            <a:r>
              <a:rPr lang="zh-CN" altLang="en-US" sz="2000" dirty="0"/>
              <a:t>上海</a:t>
            </a:r>
            <a:r>
              <a:rPr lang="zh-CN" altLang="zh-CN" sz="2000" dirty="0"/>
              <a:t> 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线连接符 6">
            <a:extLst>
              <a:ext uri="{FF2B5EF4-FFF2-40B4-BE49-F238E27FC236}">
                <a16:creationId xmlns:a16="http://schemas.microsoft.com/office/drawing/2014/main" id="{F5280D65-9CB1-43FD-9FCA-F0C99AA16AB5}"/>
              </a:ext>
            </a:extLst>
          </p:cNvPr>
          <p:cNvCxnSpPr>
            <a:cxnSpLocks/>
          </p:cNvCxnSpPr>
          <p:nvPr/>
        </p:nvCxnSpPr>
        <p:spPr>
          <a:xfrm>
            <a:off x="1607183" y="3325415"/>
            <a:ext cx="65992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679371" y="4097710"/>
            <a:ext cx="6664529" cy="61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口语化的体现</a:t>
            </a:r>
            <a:endParaRPr lang="en-US" altLang="zh-CN" sz="2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8840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058974" y="1907424"/>
            <a:ext cx="824568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每个人在职场中都会遇到打过小报告的人，或者是被打过小报告。作为一名管理者，经常会遇到公说公有理、婆说婆有理的情况。这时「史学家思维模型」就可以派上用场了。</a:t>
            </a:r>
          </a:p>
          <a:p>
            <a:pPr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首先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找硬伤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如果小报告涉及是一些鸡毛蒜皮的小事，那大可不必深究。反之，如果是一些重要的事情，或造成一些危害，那么无论是谁提供的，都要按就事论事去处理。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295052" y="1728246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10205500" y="4726235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7627716" y="6181328"/>
            <a:ext cx="2487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陈振作业中口语化的应用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285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FD0BB9-29A4-4F7F-B2B0-8D1A1CE07679}"/>
              </a:ext>
            </a:extLst>
          </p:cNvPr>
          <p:cNvSpPr/>
          <p:nvPr/>
        </p:nvSpPr>
        <p:spPr>
          <a:xfrm>
            <a:off x="2058974" y="1909992"/>
            <a:ext cx="824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其次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找旁证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，所谓兼听则明，偏听则暗，找其他人深入了解再做定论，切忌听风便是雨。</a:t>
            </a:r>
          </a:p>
          <a:p>
            <a:pPr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最后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「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体人心</a:t>
            </a:r>
            <a:r>
              <a:rPr lang="zh-CN" altLang="en-US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」</a:t>
            </a:r>
            <a:r>
              <a:rPr lang="zh-CN" altLang="zh-CN" sz="2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，对打小报告的人要客观分析其动机，一般情况下，来说是非者，必是是非人，当然也不排除是出于提醒，如实上报情况，作为管理者还是要想一想。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1D174-47A9-42FE-A994-65916CD5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>
            <a:off x="1318202" y="1762971"/>
            <a:ext cx="625025" cy="5486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AF87B-3A78-49B0-9EA6-C82A2956C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6" t="15007" r="27042" b="61075"/>
          <a:stretch/>
        </p:blipFill>
        <p:spPr>
          <a:xfrm flipH="1" flipV="1">
            <a:off x="10205500" y="4267139"/>
            <a:ext cx="625025" cy="5486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E24766D-654C-46B7-88B0-6B56393AA178}"/>
              </a:ext>
            </a:extLst>
          </p:cNvPr>
          <p:cNvSpPr/>
          <p:nvPr/>
        </p:nvSpPr>
        <p:spPr>
          <a:xfrm>
            <a:off x="10205500" y="6181328"/>
            <a:ext cx="55352" cy="338554"/>
          </a:xfrm>
          <a:prstGeom prst="rect">
            <a:avLst/>
          </a:prstGeom>
          <a:solidFill>
            <a:srgbClr val="FF8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542487-A9CB-4A66-A23D-9825B885DC6C}"/>
              </a:ext>
            </a:extLst>
          </p:cNvPr>
          <p:cNvSpPr/>
          <p:nvPr/>
        </p:nvSpPr>
        <p:spPr>
          <a:xfrm>
            <a:off x="7627716" y="6181328"/>
            <a:ext cx="2487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zh-CN" altLang="en-US" sz="1600">
                <a:solidFill>
                  <a:schemeClr val="bg1">
                    <a:lumMod val="6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陈振作业中口语化的应用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8724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99B6BCF-E511-4C72-949E-B371A1A68D64}"/>
              </a:ext>
            </a:extLst>
          </p:cNvPr>
          <p:cNvSpPr/>
          <p:nvPr/>
        </p:nvSpPr>
        <p:spPr>
          <a:xfrm>
            <a:off x="4213142" y="2657255"/>
            <a:ext cx="3877985" cy="324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第一条：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增量信息</a:t>
            </a:r>
            <a:endParaRPr lang="en-US" altLang="zh-CN" sz="28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第二条：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简单直接</a:t>
            </a: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第三条：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小切口</a:t>
            </a:r>
            <a:endParaRPr lang="en-US" altLang="zh-CN" sz="28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第四条：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口语化</a:t>
            </a:r>
            <a:endParaRPr lang="en-US" altLang="zh-CN" sz="2800" spc="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447318" y="1136744"/>
            <a:ext cx="3297378" cy="74789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r>
              <a:rPr lang="zh-CN" altLang="en-US" sz="5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四条技巧</a:t>
            </a:r>
            <a:endParaRPr lang="zh-CN" altLang="en-US" sz="36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81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2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99B6BCF-E511-4C72-949E-B371A1A68D64}"/>
              </a:ext>
            </a:extLst>
          </p:cNvPr>
          <p:cNvSpPr/>
          <p:nvPr/>
        </p:nvSpPr>
        <p:spPr>
          <a:xfrm>
            <a:off x="4178421" y="2657255"/>
            <a:ext cx="3877985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议论文：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帮助同学</a:t>
            </a:r>
          </a:p>
          <a:p>
            <a:pPr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说明文：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帮助得到</a:t>
            </a:r>
          </a:p>
          <a:p>
            <a:pPr lvl="0">
              <a:spcBef>
                <a:spcPts val="1800"/>
              </a:spcBef>
            </a:pPr>
            <a:r>
              <a:rPr lang="zh-CN" altLang="en-US" sz="4000" b="1" spc="2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记叙文：</a:t>
            </a:r>
            <a:r>
              <a:rPr lang="zh-CN" altLang="en-US" sz="2800" spc="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帮助自己</a:t>
            </a: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447313" y="1136744"/>
            <a:ext cx="3297377" cy="74789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r>
              <a:rPr lang="zh-CN" altLang="en-US" sz="5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三种体例</a:t>
            </a:r>
            <a:endParaRPr lang="zh-CN" altLang="en-US" sz="36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609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BA056158-C92A-416D-BEA8-E4F49C265AA3}"/>
              </a:ext>
            </a:extLst>
          </p:cNvPr>
          <p:cNvSpPr txBox="1">
            <a:spLocks/>
          </p:cNvSpPr>
          <p:nvPr/>
        </p:nvSpPr>
        <p:spPr>
          <a:xfrm>
            <a:off x="3899800" y="2269918"/>
            <a:ext cx="4392399" cy="345960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不看字数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b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不看字数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b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不看字数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52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3B3ECA-096C-4D78-92BE-A99965EE9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56" t="15007" r="27042" b="61075"/>
          <a:stretch/>
        </p:blipFill>
        <p:spPr>
          <a:xfrm>
            <a:off x="3143520" y="2153515"/>
            <a:ext cx="756280" cy="6639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6240181-4FF5-40DA-BA72-6B298AC37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56" t="15007" r="27042" b="61075"/>
          <a:stretch/>
        </p:blipFill>
        <p:spPr>
          <a:xfrm flipH="1" flipV="1">
            <a:off x="8292199" y="5065609"/>
            <a:ext cx="756280" cy="66391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305783" y="885660"/>
            <a:ext cx="3507128" cy="4985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36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班主任精选作业</a:t>
            </a:r>
            <a:r>
              <a:rPr lang="zh-CN" altLang="en-US" sz="3600" spc="3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endParaRPr lang="zh-CN" altLang="en-US" sz="3600" spc="3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747985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14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F3E52E3C-0CB5-4229-9899-ED298E768AE8}"/>
              </a:ext>
            </a:extLst>
          </p:cNvPr>
          <p:cNvSpPr/>
          <p:nvPr/>
        </p:nvSpPr>
        <p:spPr>
          <a:xfrm>
            <a:off x="2414713" y="292643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条理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7694018" y="2930762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量化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2414713" y="1224932"/>
            <a:ext cx="7362593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关于「我的得到大学</a:t>
            </a:r>
            <a:r>
              <a:rPr lang="en-US" altLang="zh-CN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Flag</a:t>
            </a: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」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216770FE-01C1-452B-903F-1FE5DCAD79FD}"/>
              </a:ext>
            </a:extLst>
          </p:cNvPr>
          <p:cNvSpPr/>
          <p:nvPr/>
        </p:nvSpPr>
        <p:spPr>
          <a:xfrm>
            <a:off x="5054356" y="2926433"/>
            <a:ext cx="2083288" cy="208328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zh-CN" altLang="en-US" sz="4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切实</a:t>
            </a:r>
            <a:endParaRPr lang="en-US" altLang="zh-CN" sz="4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9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BA056158-C92A-416D-BEA8-E4F49C265AA3}"/>
              </a:ext>
            </a:extLst>
          </p:cNvPr>
          <p:cNvSpPr txBox="1">
            <a:spLocks/>
          </p:cNvSpPr>
          <p:nvPr/>
        </p:nvSpPr>
        <p:spPr>
          <a:xfrm>
            <a:off x="3541855" y="2199226"/>
            <a:ext cx="4872942" cy="360098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不要凑字数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b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不要凑字数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b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不要凑字数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52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5200" b="1" spc="300" dirty="0">
              <a:gradFill flip="none" rotWithShape="1">
                <a:gsLst>
                  <a:gs pos="96578">
                    <a:prstClr val="white"/>
                  </a:gs>
                  <a:gs pos="0">
                    <a:prstClr val="white"/>
                  </a:gs>
                  <a:gs pos="49000">
                    <a:prstClr val="white">
                      <a:lumMod val="65000"/>
                    </a:prstClr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3B3ECA-096C-4D78-92BE-A99965EE9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56" t="15007" r="27042" b="61075"/>
          <a:stretch/>
        </p:blipFill>
        <p:spPr>
          <a:xfrm>
            <a:off x="2645778" y="2199226"/>
            <a:ext cx="756280" cy="6639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6240181-4FF5-40DA-BA72-6B298AC37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56" t="15007" r="27042" b="61075"/>
          <a:stretch/>
        </p:blipFill>
        <p:spPr>
          <a:xfrm flipH="1" flipV="1">
            <a:off x="8546844" y="5065609"/>
            <a:ext cx="756280" cy="66391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4305783" y="885660"/>
            <a:ext cx="3507128" cy="4985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zh-CN" altLang="en-US" sz="3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同学们提交作业</a:t>
            </a:r>
            <a:r>
              <a:rPr lang="zh-CN" altLang="en-US" sz="3600" spc="3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747985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10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副标题 2">
            <a:extLst>
              <a:ext uri="{FF2B5EF4-FFF2-40B4-BE49-F238E27FC236}">
                <a16:creationId xmlns:a16="http://schemas.microsoft.com/office/drawing/2014/main" id="{28D5D504-F98B-45D3-8587-84AADAFEB3E6}"/>
              </a:ext>
            </a:extLst>
          </p:cNvPr>
          <p:cNvSpPr txBox="1">
            <a:spLocks/>
          </p:cNvSpPr>
          <p:nvPr/>
        </p:nvSpPr>
        <p:spPr>
          <a:xfrm>
            <a:off x="3992870" y="2357937"/>
            <a:ext cx="4206280" cy="2142125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8000" b="1" kern="0" spc="200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感谢聆听</a:t>
            </a:r>
            <a:endParaRPr lang="en-US" altLang="zh-CN" sz="8000" b="1" kern="0" spc="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3600" kern="0" spc="100" dirty="0">
                <a:solidFill>
                  <a:schemeClr val="bg1">
                    <a:lumMod val="65000"/>
                    <a:alpha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kern="0" spc="100" dirty="0">
                <a:solidFill>
                  <a:prstClr val="white">
                    <a:alpha val="85000"/>
                  </a:prstClr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2019.07.07</a:t>
            </a:r>
          </a:p>
        </p:txBody>
      </p:sp>
    </p:spTree>
    <p:extLst>
      <p:ext uri="{BB962C8B-B14F-4D97-AF65-F5344CB8AC3E}">
        <p14:creationId xmlns:p14="http://schemas.microsoft.com/office/powerpoint/2010/main" val="368529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1" y="1224932"/>
            <a:ext cx="1205459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反例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b="74579"/>
          <a:stretch/>
        </p:blipFill>
        <p:spPr>
          <a:xfrm>
            <a:off x="1913160" y="2585144"/>
            <a:ext cx="8665142" cy="13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6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b="71648"/>
          <a:stretch/>
        </p:blipFill>
        <p:spPr>
          <a:xfrm>
            <a:off x="1913160" y="2557033"/>
            <a:ext cx="8640000" cy="1913367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1" y="1224932"/>
            <a:ext cx="1205459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反例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2133747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03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1" y="688218"/>
            <a:ext cx="1205459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反例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b="56036"/>
          <a:stretch/>
        </p:blipFill>
        <p:spPr>
          <a:xfrm>
            <a:off x="2869275" y="1985834"/>
            <a:ext cx="6444683" cy="35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4DFE2ECD-A9E1-433F-A23E-4BB65658C506}"/>
              </a:ext>
            </a:extLst>
          </p:cNvPr>
          <p:cNvSpPr txBox="1">
            <a:spLocks/>
          </p:cNvSpPr>
          <p:nvPr/>
        </p:nvSpPr>
        <p:spPr>
          <a:xfrm>
            <a:off x="5493283" y="688218"/>
            <a:ext cx="1205458" cy="609398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400" b="1" spc="300" dirty="0">
                <a:gradFill flip="none" rotWithShape="1">
                  <a:gsLst>
                    <a:gs pos="96578">
                      <a:prstClr val="white"/>
                    </a:gs>
                    <a:gs pos="0">
                      <a:prstClr val="white"/>
                    </a:gs>
                    <a:gs pos="49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样板</a:t>
            </a:r>
            <a:endParaRPr lang="zh-CN" altLang="en-US" sz="4400" dirty="0">
              <a:latin typeface="微软雅黑" charset="-122"/>
              <a:ea typeface="微软雅黑" charset="-122"/>
            </a:endParaRPr>
          </a:p>
        </p:txBody>
      </p:sp>
      <p:cxnSp>
        <p:nvCxnSpPr>
          <p:cNvPr id="7" name="直接连接符 3">
            <a:extLst>
              <a:ext uri="{FF2B5EF4-FFF2-40B4-BE49-F238E27FC236}">
                <a16:creationId xmlns:a16="http://schemas.microsoft.com/office/drawing/2014/main" id="{9AFF78EA-0E50-46B8-BE38-123E919273AF}"/>
              </a:ext>
            </a:extLst>
          </p:cNvPr>
          <p:cNvCxnSpPr>
            <a:cxnSpLocks/>
          </p:cNvCxnSpPr>
          <p:nvPr/>
        </p:nvCxnSpPr>
        <p:spPr>
          <a:xfrm>
            <a:off x="1913160" y="1597033"/>
            <a:ext cx="8640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54000">
                  <a:schemeClr val="bg1"/>
                </a:gs>
                <a:gs pos="99000">
                  <a:schemeClr val="bg1">
                    <a:alpha val="2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51355"/>
          <a:stretch/>
        </p:blipFill>
        <p:spPr>
          <a:xfrm>
            <a:off x="1913159" y="1869513"/>
            <a:ext cx="4005631" cy="39047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8" b="11722"/>
          <a:stretch/>
        </p:blipFill>
        <p:spPr>
          <a:xfrm>
            <a:off x="6233160" y="1866663"/>
            <a:ext cx="4013483" cy="43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2588</TotalTime>
  <Words>1312</Words>
  <Application>Microsoft Macintosh PowerPoint</Application>
  <PresentationFormat>宽屏</PresentationFormat>
  <Paragraphs>194</Paragraphs>
  <Slides>51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8" baseType="lpstr">
      <vt:lpstr>等线</vt:lpstr>
      <vt:lpstr>等线</vt:lpstr>
      <vt:lpstr>等线 Light</vt:lpstr>
      <vt:lpstr>Microsoft YaHei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哲涛</dc:creator>
  <cp:lastModifiedBy>user11</cp:lastModifiedBy>
  <cp:revision>743</cp:revision>
  <dcterms:created xsi:type="dcterms:W3CDTF">2018-10-27T11:53:36Z</dcterms:created>
  <dcterms:modified xsi:type="dcterms:W3CDTF">2019-07-06T14:27:20Z</dcterms:modified>
</cp:coreProperties>
</file>